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4466A-D13D-8BB6-80A7-D150FD32CB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16D3EA-13C6-64AA-6F38-D91C0ECE0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73B13-81FF-3059-0AF6-F96776547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2A5A5-EE5A-15AD-E9A7-E72D483A5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A5F92-D027-B5C5-2121-1B8D9307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778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8365C-946D-81F6-844D-36040726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18499A-EF50-1060-AAD2-D326978A2B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B2526-9259-05D9-CBE7-811D01605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BE886-60A1-476A-2E76-7142CC7B1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9F886-2C60-D53E-8508-7A88D286B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24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9D953A-5DC2-7A10-BE52-7A70756EAE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B5FF13-2BA1-9B00-6E5C-9F8AA33CF6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8CDE9-AE45-9F9C-5EEE-3C91159DE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81DF8B-CC3F-1878-0673-D5BF74CC4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0C5DD-9AD1-3741-398F-AD47DC2CC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7219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8B64E-B19B-628E-E467-9DA5C52100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67347-540C-4202-3E80-1ED414C27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3F771-6C3F-3E4A-6AB1-F3E4C63D7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F52C5-9DFA-71B5-69E9-9785A656E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9D8F4-EE89-2C73-B446-9D0D85889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695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FA1-2C3C-2786-21EA-A8FF6FAB3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EE270-5E5B-D1CA-1C7D-F6F4C6E67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15891-3878-BB8A-E556-2C130F5A5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B6A14C-E40B-845A-BC7A-217E26FAB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22890-65A4-51B7-2FB0-7BC403ECE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5832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1B20A-0A97-914C-CF73-05DE91B6E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24F9C-0ECF-7B0D-A3B9-12207F62F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3055D-99EB-DAAD-55C6-A7059FEF3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1C730-8A4D-2EF5-9E34-7B6824EEC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EC312-DDF8-FFB8-E6F6-AB984D8DF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1573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A29F0-8901-DD9C-40CE-5E40FF4F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0B946-434E-0381-2CEE-1BCD4F8094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721D24-BD5D-E6E5-20AF-BC40794673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86A7F1-A963-CD03-DF99-848FC27B8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4C3F3F-15F2-1551-AD60-D145761D7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2FF15-4B56-1DA2-4E94-F802FB3FB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108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544A2-F8C1-B4CB-F241-EED71F139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1C61F-4982-463A-8AC1-A062A4BB81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DCEE85-CFCE-C0A9-BDF3-2BF3E71DF8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A6C6A1-EDAC-D487-F7DF-1F92865581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65FBA-CADD-CAC3-B2A2-DA9445E23F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6E1B36-31A6-3798-2076-49477FF1B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658607-2E8B-4117-0EAB-1711620F2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1D6948-3B6B-937E-89F9-DD4860314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8791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E5564-195E-6481-24B6-0A1BF807C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5B54B4-9E29-0FCB-086C-86838B8E7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CF2810-C9FA-25DB-C141-77E81116E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45E9B2-26B9-9E99-04F3-AEBF114E7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07905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BEF62-61AA-086A-1A36-F44E5D441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B749F8-B34B-CCB0-E216-1A981EC60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A409F-91EF-098A-3D84-9CA1136A2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57533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55A9F-75DE-C6B9-C0DD-FE2C21888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57C79-5687-2D3F-D847-9B8937244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36B670-3E29-BB74-85B8-CD5FBDFDAF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2B38B-73A0-82D6-C8CE-8CA92D7A4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CB16E-891A-0080-5E7E-431B4DDCE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E50E8-260B-EC0E-9C9C-F5BE80940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061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01DEA-AC76-1E20-1778-861C91D34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3BE07-C239-7818-3164-3D4150B4E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CBBAC-13A0-5C17-F4FA-98D2D50B5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D08B0-8FA1-76EB-B834-62AF333D3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7A910-C4E3-798F-274F-438ED9C27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440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5ACAB-31A0-7A4C-F46B-9EC8B91A6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8836CC-EC57-C562-85E9-D3E601746B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C9D20-03DB-BCE2-8E08-10D86C899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04EC3D-F0A7-50BD-9617-8F436ACE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2D3CF9-BE89-885A-E6BA-9B65F752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BD704-1B33-C006-E3A8-09D87FA24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3968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DAF6-7FD3-3D1B-13C3-7370AB398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C47468-C9D4-1C99-6BFF-E7CF81980C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6A530-1534-8485-8A7B-222D38BBD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B553E-24F4-703B-6E97-ABACD4A3B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2C1F3F-EC5D-1449-E9DE-D35709344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9956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626451-1039-31B3-3E93-AF016178E7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0924F7-2226-FFBA-F817-1A4444AA9D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C8DE7-44D8-6897-977D-D3BCD3CE3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225CD-1DBA-F296-730A-DCBB36D69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ABCDA-8B1A-A703-3FC0-B2F3E1544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2028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D2343-A315-CF25-84AE-5CAA29A92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C5CAF6-B57D-7577-D234-61920FF91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732F6-598B-81DA-EB63-CFDC9F095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09EFF3-CA98-C6C0-E86B-AE55D273B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09CB2-9E9B-D7AF-9AD6-DD082DEE6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32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DB98D-D464-858C-1C9F-74FB3E29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A8E02-1A18-CB1D-09EC-1A0CC74982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8F69E8-428C-7B78-1DB0-6D840C627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8AA33-5989-2CEB-122C-041064199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8E343F-1681-7430-84F6-671CEB57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1F339-8EBB-ECBE-67E8-04CFB7231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52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0319B-19B0-2611-4995-598A2E691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A74ED-EA43-AE98-9B5E-53FB5A7E5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EAA52F-2D0B-3952-7CCA-E7AEF98D2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68F139-335F-85E6-86D6-81408AFA3F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FA37C3-3C79-7A09-5915-1127877AC2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1DC209-50B0-34AF-B9CF-2C44CBD73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DDA789-5F6B-75E5-6C3E-94D76F21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8A2747-1845-27EE-2241-E8DF346F0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977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D7025-A567-F8AF-2C4C-077F1BADF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A0BE29-CDB5-9A2B-68AE-F8F2A7A6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FCFD8A-8295-6C27-87F9-A9251E4DD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2C646-3E6B-2E05-3C84-4FEDB297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57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D0090E-F42F-38AB-31AA-88A04953B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994C5F-71B2-7AFF-5843-D9AF9DF3F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3E9BF8-B22E-2CBB-7E94-8922539E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34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8C475-3D82-8D6B-A71F-DE95E10FC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CF8B0-D279-F7C4-E945-F38B4139E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AE2A90-F117-4A41-9870-C2770CB082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9E2AD5-6E6B-1B92-7BFD-95D3BB481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B8CE3-E6D9-101F-5690-6834B2B9D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48F3D7-0BC0-4BFD-7692-9F3E111D1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619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8998C-FAC7-09AF-E263-35A4B1E14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AA928B-85CB-28B0-EFCF-504B07BCC6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74E9D3-0961-080F-CD41-7719723A4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F7E2E-1725-60DB-0B70-B9BEC1C5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D92B3-D98F-B2FC-613E-7512C922E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22CCA-0ADA-6812-2B77-9E86925EA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318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0E821-FAEA-D464-2947-CE97EE6C8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366F1-B0CA-738F-7091-86BFEFFC1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7E61D-F4C8-416B-70C8-21A5E9081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81A692-9C83-4D73-B47B-05708330605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80139-D30A-BDC9-F94C-539731CB69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43CD0-C806-FBE7-46C7-A54129814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3C5628-C643-4348-8D91-E8E90023BB4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object 3">
            <a:extLst>
              <a:ext uri="{FF2B5EF4-FFF2-40B4-BE49-F238E27FC236}">
                <a16:creationId xmlns:a16="http://schemas.microsoft.com/office/drawing/2014/main" id="{1AC22D12-BF6A-5E18-8ECC-790C12163AA3}"/>
              </a:ext>
            </a:extLst>
          </p:cNvPr>
          <p:cNvPicPr/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object 4">
            <a:extLst>
              <a:ext uri="{FF2B5EF4-FFF2-40B4-BE49-F238E27FC236}">
                <a16:creationId xmlns:a16="http://schemas.microsoft.com/office/drawing/2014/main" id="{A010C9E3-2AD1-2D61-F67A-A8B4843B086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>
              <a:alpha val="4784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5">
            <a:extLst>
              <a:ext uri="{FF2B5EF4-FFF2-40B4-BE49-F238E27FC236}">
                <a16:creationId xmlns:a16="http://schemas.microsoft.com/office/drawing/2014/main" id="{372988D6-EF4C-6CFD-B1A9-562FB4C9B5AC}"/>
              </a:ext>
            </a:extLst>
          </p:cNvPr>
          <p:cNvPicPr/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248787" y="181815"/>
            <a:ext cx="1781175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40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3DC4A6-DE5C-CBAE-4FC1-B422DC0FF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4FDA1-A511-05AB-2C96-5DCF12359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571E5-46D0-0CD5-BB14-C3768F19BE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11F9D8-CD38-4105-8865-564B9B1F1C06}" type="datetimeFigureOut">
              <a:rPr lang="en-GB" smtClean="0"/>
              <a:t>27/06/2025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D41AA-D970-09E8-21DB-79948FBF5B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84093-DCE1-6B93-7116-5C7659E34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878285-FCC4-41D6-9E5F-783508BCD891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 descr="A close-up of a network&#10;&#10;Description automatically generated">
            <a:extLst>
              <a:ext uri="{FF2B5EF4-FFF2-40B4-BE49-F238E27FC236}">
                <a16:creationId xmlns:a16="http://schemas.microsoft.com/office/drawing/2014/main" id="{C169B9D6-402E-D1F5-4C67-86DD9B41F04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object 4">
            <a:extLst>
              <a:ext uri="{FF2B5EF4-FFF2-40B4-BE49-F238E27FC236}">
                <a16:creationId xmlns:a16="http://schemas.microsoft.com/office/drawing/2014/main" id="{AD617F5A-D036-D982-0A8E-93A5CF522882}"/>
              </a:ext>
            </a:extLst>
          </p:cNvPr>
          <p:cNvSpPr/>
          <p:nvPr userDrawn="1"/>
        </p:nvSpPr>
        <p:spPr>
          <a:xfrm>
            <a:off x="0" y="0"/>
            <a:ext cx="12192000" cy="6959599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0000">
              <a:alpha val="6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object 5">
            <a:extLst>
              <a:ext uri="{FF2B5EF4-FFF2-40B4-BE49-F238E27FC236}">
                <a16:creationId xmlns:a16="http://schemas.microsoft.com/office/drawing/2014/main" id="{AD34116A-0FDF-DD7F-6AB7-23A043E3110B}"/>
              </a:ext>
            </a:extLst>
          </p:cNvPr>
          <p:cNvPicPr/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248787" y="181815"/>
            <a:ext cx="1781175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421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urses.lumenlearning.com/suny-esc-educationalplanning/chapter/rationale-essay-purpose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840FAC-2D64-B09F-E435-8759571A2A51}"/>
              </a:ext>
            </a:extLst>
          </p:cNvPr>
          <p:cNvSpPr/>
          <p:nvPr/>
        </p:nvSpPr>
        <p:spPr>
          <a:xfrm>
            <a:off x="0" y="4236155"/>
            <a:ext cx="12192000" cy="1745024"/>
          </a:xfrm>
          <a:prstGeom prst="rect">
            <a:avLst/>
          </a:prstGeom>
          <a:solidFill>
            <a:schemeClr val="tx1">
              <a:lumMod val="95000"/>
              <a:lumOff val="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667CDC-B27E-8368-2C53-5FCC6A1317EB}"/>
              </a:ext>
            </a:extLst>
          </p:cNvPr>
          <p:cNvSpPr txBox="1"/>
          <p:nvPr/>
        </p:nvSpPr>
        <p:spPr>
          <a:xfrm>
            <a:off x="25053" y="4419994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Georgia" panose="02040502050405020303" pitchFamily="18" charset="0"/>
              </a:rPr>
              <a:t>OPTIMIZING PUBLIC TRANSIT OPERATIONS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0D1B94-7C64-F3E2-94CA-EE3934354063}"/>
              </a:ext>
            </a:extLst>
          </p:cNvPr>
          <p:cNvSpPr txBox="1"/>
          <p:nvPr/>
        </p:nvSpPr>
        <p:spPr>
          <a:xfrm>
            <a:off x="1778641" y="5263109"/>
            <a:ext cx="8286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rgbClr val="FFC000"/>
                </a:solidFill>
                <a:latin typeface="Georgia" panose="02040502050405020303" pitchFamily="18" charset="0"/>
              </a:rPr>
              <a:t>An Exploratory Data Analysis of public transportation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6001284-4B4A-9B64-4662-B994CE7A031F}"/>
              </a:ext>
            </a:extLst>
          </p:cNvPr>
          <p:cNvSpPr/>
          <p:nvPr/>
        </p:nvSpPr>
        <p:spPr>
          <a:xfrm>
            <a:off x="2304790" y="5125450"/>
            <a:ext cx="7835030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Transport and logistics graphic">
            <a:extLst>
              <a:ext uri="{FF2B5EF4-FFF2-40B4-BE49-F238E27FC236}">
                <a16:creationId xmlns:a16="http://schemas.microsoft.com/office/drawing/2014/main" id="{0DC3D6AA-DF54-7858-A347-BA7253817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820" y="13138"/>
            <a:ext cx="7552360" cy="423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529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3">
            <a:extLst>
              <a:ext uri="{FF2B5EF4-FFF2-40B4-BE49-F238E27FC236}">
                <a16:creationId xmlns:a16="http://schemas.microsoft.com/office/drawing/2014/main" id="{1AC22D12-BF6A-5E18-8ECC-790C12163AA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840FAC-2D64-B09F-E435-8759571A2A51}"/>
              </a:ext>
            </a:extLst>
          </p:cNvPr>
          <p:cNvSpPr/>
          <p:nvPr/>
        </p:nvSpPr>
        <p:spPr>
          <a:xfrm>
            <a:off x="5880101" y="0"/>
            <a:ext cx="6311900" cy="6762466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2"/>
                </a:solidFill>
              </a:rPr>
              <a:t>MetroMove Transit Solutions</a:t>
            </a:r>
            <a:r>
              <a:rPr lang="en-US" dirty="0"/>
              <a:t> is a public transportation service provider operating in multiple cities. </a:t>
            </a:r>
          </a:p>
          <a:p>
            <a:pPr>
              <a:lnSpc>
                <a:spcPct val="150000"/>
              </a:lnSpc>
            </a:pPr>
            <a:r>
              <a:rPr lang="en-US" dirty="0"/>
              <a:t>They manage and analyze thousands of daily trips taken via buses, trains, ferries, and trams. </a:t>
            </a:r>
          </a:p>
          <a:p>
            <a:pPr>
              <a:lnSpc>
                <a:spcPct val="150000"/>
              </a:lnSpc>
            </a:pPr>
            <a:r>
              <a:rPr lang="en-US" dirty="0"/>
              <a:t>The company's mission is to provide </a:t>
            </a:r>
            <a:r>
              <a:rPr lang="en-US" b="1" dirty="0">
                <a:solidFill>
                  <a:schemeClr val="accent2"/>
                </a:solidFill>
              </a:rPr>
              <a:t>efficient, affordable, and timely public transportation</a:t>
            </a:r>
            <a:r>
              <a:rPr lang="en-US" dirty="0"/>
              <a:t> services while leveraging data to </a:t>
            </a:r>
            <a:r>
              <a:rPr lang="en-US" b="1" dirty="0">
                <a:solidFill>
                  <a:schemeClr val="accent2"/>
                </a:solidFill>
              </a:rPr>
              <a:t>improve passenger experience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2"/>
                </a:solidFill>
              </a:rPr>
              <a:t>optimize operations.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667CDC-B27E-8368-2C53-5FCC6A1317EB}"/>
              </a:ext>
            </a:extLst>
          </p:cNvPr>
          <p:cNvSpPr txBox="1"/>
          <p:nvPr/>
        </p:nvSpPr>
        <p:spPr>
          <a:xfrm>
            <a:off x="6096000" y="413302"/>
            <a:ext cx="5970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eorgia" panose="02040502050405020303" pitchFamily="18" charset="0"/>
              </a:rPr>
              <a:t>-- Business Introduction --</a:t>
            </a:r>
            <a:endParaRPr lang="en-US" sz="20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object 5">
            <a:extLst>
              <a:ext uri="{FF2B5EF4-FFF2-40B4-BE49-F238E27FC236}">
                <a16:creationId xmlns:a16="http://schemas.microsoft.com/office/drawing/2014/main" id="{372988D6-EF4C-6CFD-B1A9-562FB4C9B5AC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8787" y="181815"/>
            <a:ext cx="1781175" cy="523875"/>
          </a:xfrm>
          <a:prstGeom prst="rect">
            <a:avLst/>
          </a:prstGeom>
        </p:spPr>
      </p:pic>
      <p:pic>
        <p:nvPicPr>
          <p:cNvPr id="4" name="Picture 3" descr="A blue logo with a train in the middle&#10;&#10;AI-generated content may be incorrect.">
            <a:extLst>
              <a:ext uri="{FF2B5EF4-FFF2-40B4-BE49-F238E27FC236}">
                <a16:creationId xmlns:a16="http://schemas.microsoft.com/office/drawing/2014/main" id="{4C74C380-6566-7B69-7B22-D5131D0FB2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896" y="1387690"/>
            <a:ext cx="4788310" cy="478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378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C30A1E1-EF4A-5722-9301-09FDC780462D}"/>
              </a:ext>
            </a:extLst>
          </p:cNvPr>
          <p:cNvSpPr/>
          <p:nvPr/>
        </p:nvSpPr>
        <p:spPr>
          <a:xfrm rot="8479374">
            <a:off x="2622232" y="-3022051"/>
            <a:ext cx="9023337" cy="12225815"/>
          </a:xfrm>
          <a:custGeom>
            <a:avLst/>
            <a:gdLst>
              <a:gd name="connsiteX0" fmla="*/ 7179635 w 9023337"/>
              <a:gd name="connsiteY0" fmla="*/ 12225815 h 12225815"/>
              <a:gd name="connsiteX1" fmla="*/ 0 w 9023337"/>
              <a:gd name="connsiteY1" fmla="*/ 6478553 h 12225815"/>
              <a:gd name="connsiteX2" fmla="*/ 1033895 w 9023337"/>
              <a:gd name="connsiteY2" fmla="*/ 2360771 h 12225815"/>
              <a:gd name="connsiteX3" fmla="*/ 2923681 w 9023337"/>
              <a:gd name="connsiteY3" fmla="*/ 0 h 12225815"/>
              <a:gd name="connsiteX4" fmla="*/ 9023337 w 9023337"/>
              <a:gd name="connsiteY4" fmla="*/ 4882745 h 12225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23337" h="12225815">
                <a:moveTo>
                  <a:pt x="7179635" y="12225815"/>
                </a:moveTo>
                <a:lnTo>
                  <a:pt x="0" y="6478553"/>
                </a:lnTo>
                <a:lnTo>
                  <a:pt x="1033895" y="2360771"/>
                </a:lnTo>
                <a:lnTo>
                  <a:pt x="2923681" y="0"/>
                </a:lnTo>
                <a:lnTo>
                  <a:pt x="9023337" y="488274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2921EB-5E01-3585-2A2E-0F437A75DEF5}"/>
              </a:ext>
            </a:extLst>
          </p:cNvPr>
          <p:cNvSpPr/>
          <p:nvPr/>
        </p:nvSpPr>
        <p:spPr>
          <a:xfrm>
            <a:off x="210169" y="1378323"/>
            <a:ext cx="6518177" cy="4613044"/>
          </a:xfrm>
          <a:prstGeom prst="rect">
            <a:avLst/>
          </a:prstGeom>
          <a:solidFill>
            <a:schemeClr val="tx1">
              <a:lumMod val="95000"/>
              <a:lumOff val="5000"/>
              <a:alpha val="78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b="1" dirty="0">
                <a:solidFill>
                  <a:schemeClr val="accent2"/>
                </a:solidFill>
              </a:rPr>
              <a:t>MetroMove</a:t>
            </a:r>
            <a:r>
              <a:rPr lang="en-US" dirty="0"/>
              <a:t> has collected </a:t>
            </a:r>
            <a:r>
              <a:rPr lang="en-US" b="1" dirty="0">
                <a:solidFill>
                  <a:schemeClr val="accent2"/>
                </a:solidFill>
              </a:rPr>
              <a:t>a large volume of trip data</a:t>
            </a:r>
            <a:r>
              <a:rPr lang="en-US" dirty="0"/>
              <a:t> but lacks insights into </a:t>
            </a:r>
            <a:r>
              <a:rPr lang="en-US" b="1" dirty="0">
                <a:solidFill>
                  <a:schemeClr val="accent2"/>
                </a:solidFill>
              </a:rPr>
              <a:t>trip performance, passenger behavior, and fare patterns</a:t>
            </a:r>
            <a:r>
              <a:rPr lang="en-US" dirty="0"/>
              <a:t> due to </a:t>
            </a:r>
            <a:r>
              <a:rPr lang="en-US" b="1" dirty="0">
                <a:solidFill>
                  <a:schemeClr val="accent2"/>
                </a:solidFill>
              </a:rPr>
              <a:t>messy, inconsistent, and incomplete records</a:t>
            </a:r>
            <a:r>
              <a:rPr lang="en-US" dirty="0"/>
              <a:t>. As part of their new data-driven initiative, they want to </a:t>
            </a:r>
            <a:r>
              <a:rPr lang="en-US" b="1" dirty="0">
                <a:solidFill>
                  <a:schemeClr val="accent2"/>
                </a:solidFill>
              </a:rPr>
              <a:t>clean, explore, and summarize </a:t>
            </a:r>
            <a:r>
              <a:rPr lang="en-US" dirty="0"/>
              <a:t>their trip records to identify inefficiencies and patterns that can drive operational improvements.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16" descr="A white line drawing of a person with exclamation marks&#10;&#10;Description automatically generated">
            <a:extLst>
              <a:ext uri="{FF2B5EF4-FFF2-40B4-BE49-F238E27FC236}">
                <a16:creationId xmlns:a16="http://schemas.microsoft.com/office/drawing/2014/main" id="{023F17DF-B061-B629-7F1D-460BDD9AF5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406" y="1651379"/>
            <a:ext cx="3336999" cy="3555241"/>
          </a:xfrm>
          <a:prstGeom prst="rect">
            <a:avLst/>
          </a:prstGeom>
        </p:spPr>
      </p:pic>
      <p:pic>
        <p:nvPicPr>
          <p:cNvPr id="8" name="object 5">
            <a:extLst>
              <a:ext uri="{FF2B5EF4-FFF2-40B4-BE49-F238E27FC236}">
                <a16:creationId xmlns:a16="http://schemas.microsoft.com/office/drawing/2014/main" id="{372988D6-EF4C-6CFD-B1A9-562FB4C9B5AC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8787" y="181815"/>
            <a:ext cx="1781175" cy="5238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039E215-54CB-1355-B7D1-8A99E58C6FD2}"/>
              </a:ext>
            </a:extLst>
          </p:cNvPr>
          <p:cNvSpPr txBox="1"/>
          <p:nvPr/>
        </p:nvSpPr>
        <p:spPr>
          <a:xfrm>
            <a:off x="484010" y="1556123"/>
            <a:ext cx="5970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eorgia" panose="02040502050405020303" pitchFamily="18" charset="0"/>
              </a:rPr>
              <a:t>-- PROBLEM STATEMENT --</a:t>
            </a:r>
          </a:p>
        </p:txBody>
      </p:sp>
    </p:spTree>
    <p:extLst>
      <p:ext uri="{BB962C8B-B14F-4D97-AF65-F5344CB8AC3E}">
        <p14:creationId xmlns:p14="http://schemas.microsoft.com/office/powerpoint/2010/main" val="382630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840FAC-2D64-B09F-E435-8759571A2A51}"/>
              </a:ext>
            </a:extLst>
          </p:cNvPr>
          <p:cNvSpPr/>
          <p:nvPr/>
        </p:nvSpPr>
        <p:spPr>
          <a:xfrm>
            <a:off x="5970493" y="0"/>
            <a:ext cx="6221507" cy="6762466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667CDC-B27E-8368-2C53-5FCC6A1317EB}"/>
              </a:ext>
            </a:extLst>
          </p:cNvPr>
          <p:cNvSpPr txBox="1"/>
          <p:nvPr/>
        </p:nvSpPr>
        <p:spPr>
          <a:xfrm>
            <a:off x="5970493" y="258608"/>
            <a:ext cx="5970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Georgia" panose="02040502050405020303" pitchFamily="18" charset="0"/>
              </a:rPr>
              <a:t>-- Rationale for the Project—</a:t>
            </a:r>
          </a:p>
        </p:txBody>
      </p:sp>
      <p:pic>
        <p:nvPicPr>
          <p:cNvPr id="8" name="object 5">
            <a:extLst>
              <a:ext uri="{FF2B5EF4-FFF2-40B4-BE49-F238E27FC236}">
                <a16:creationId xmlns:a16="http://schemas.microsoft.com/office/drawing/2014/main" id="{372988D6-EF4C-6CFD-B1A9-562FB4C9B5A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8787" y="181815"/>
            <a:ext cx="1781175" cy="523875"/>
          </a:xfrm>
          <a:prstGeom prst="rect">
            <a:avLst/>
          </a:prstGeom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E439D361-9798-E214-CD92-3BD5EA8D2E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1" y="1460022"/>
            <a:ext cx="5970494" cy="5673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" panose="0204050205040502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Georgia" panose="02040502050405020303" pitchFamily="18" charset="0"/>
              </a:rPr>
              <a:t>Effective decision-making relies 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" panose="02040502050405020303" pitchFamily="18" charset="0"/>
            </a:endParaRPr>
          </a:p>
          <a:p>
            <a:pPr lvl="1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Understanding passenger usage patterns.</a:t>
            </a:r>
          </a:p>
          <a:p>
            <a:pPr lvl="1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Evaluating the performance of different transport modes.</a:t>
            </a:r>
          </a:p>
          <a:p>
            <a:pPr lvl="1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Analyzing how trip characteristics impact customer experience.</a:t>
            </a: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Georgia" panose="02040502050405020303" pitchFamily="18" charset="0"/>
              </a:rPr>
              <a:t>This project provides a real-world simulation by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" panose="02040502050405020303" pitchFamily="18" charset="0"/>
            </a:endParaRPr>
          </a:p>
          <a:p>
            <a:pPr lvl="1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Requiring cleaning and preprocessing of raw data.</a:t>
            </a:r>
          </a:p>
          <a:p>
            <a:pPr lvl="1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Encouraging pattern discovery through exploratory data analysis.</a:t>
            </a:r>
          </a:p>
          <a:p>
            <a:pPr lvl="1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Developing skills in communicating data-driven insights.</a:t>
            </a:r>
          </a:p>
          <a:p>
            <a:pPr lvl="1" eaLnBrk="0" fontAlgn="base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Working within the context of a transportation-focused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eorgia" panose="02040502050405020303" pitchFamily="18" charset="0"/>
            </a:endParaRPr>
          </a:p>
        </p:txBody>
      </p:sp>
      <p:pic>
        <p:nvPicPr>
          <p:cNvPr id="11" name="Picture 10" descr="A group of colorful question marks&#10;&#10;AI-generated content may be incorrect.">
            <a:extLst>
              <a:ext uri="{FF2B5EF4-FFF2-40B4-BE49-F238E27FC236}">
                <a16:creationId xmlns:a16="http://schemas.microsoft.com/office/drawing/2014/main" id="{C9C1E9A7-4BBC-3DB0-7ABC-367962A1F2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7600" y="2038503"/>
            <a:ext cx="5951020" cy="334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292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57578AA-924B-1822-AD27-7A950375951B}"/>
              </a:ext>
            </a:extLst>
          </p:cNvPr>
          <p:cNvSpPr/>
          <p:nvPr/>
        </p:nvSpPr>
        <p:spPr>
          <a:xfrm>
            <a:off x="0" y="0"/>
            <a:ext cx="11943213" cy="1665027"/>
          </a:xfrm>
          <a:custGeom>
            <a:avLst/>
            <a:gdLst>
              <a:gd name="connsiteX0" fmla="*/ 22846 w 11120521"/>
              <a:gd name="connsiteY0" fmla="*/ 0 h 1293383"/>
              <a:gd name="connsiteX1" fmla="*/ 11120521 w 11120521"/>
              <a:gd name="connsiteY1" fmla="*/ 0 h 1293383"/>
              <a:gd name="connsiteX2" fmla="*/ 8870660 w 11120521"/>
              <a:gd name="connsiteY2" fmla="*/ 1293383 h 1293383"/>
              <a:gd name="connsiteX3" fmla="*/ 0 w 11120521"/>
              <a:gd name="connsiteY3" fmla="*/ 1293383 h 1293383"/>
              <a:gd name="connsiteX4" fmla="*/ 0 w 11120521"/>
              <a:gd name="connsiteY4" fmla="*/ 13133 h 1293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20521" h="1293383">
                <a:moveTo>
                  <a:pt x="22846" y="0"/>
                </a:moveTo>
                <a:lnTo>
                  <a:pt x="11120521" y="0"/>
                </a:lnTo>
                <a:lnTo>
                  <a:pt x="8870660" y="1293383"/>
                </a:lnTo>
                <a:lnTo>
                  <a:pt x="0" y="1293383"/>
                </a:lnTo>
                <a:lnTo>
                  <a:pt x="0" y="13133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667CDC-B27E-8368-2C53-5FCC6A1317EB}"/>
              </a:ext>
            </a:extLst>
          </p:cNvPr>
          <p:cNvSpPr txBox="1"/>
          <p:nvPr/>
        </p:nvSpPr>
        <p:spPr>
          <a:xfrm>
            <a:off x="3110753" y="401223"/>
            <a:ext cx="597049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Georgia" panose="02040502050405020303" pitchFamily="18" charset="0"/>
              </a:rPr>
              <a:t>--Deliverables—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object 5">
            <a:extLst>
              <a:ext uri="{FF2B5EF4-FFF2-40B4-BE49-F238E27FC236}">
                <a16:creationId xmlns:a16="http://schemas.microsoft.com/office/drawing/2014/main" id="{372988D6-EF4C-6CFD-B1A9-562FB4C9B5A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8787" y="181815"/>
            <a:ext cx="1781175" cy="5238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33DD54-1C28-D46F-4398-CB5557913DFD}"/>
              </a:ext>
            </a:extLst>
          </p:cNvPr>
          <p:cNvSpPr txBox="1"/>
          <p:nvPr/>
        </p:nvSpPr>
        <p:spPr>
          <a:xfrm>
            <a:off x="889781" y="2797145"/>
            <a:ext cx="2836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Data Cleaning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D2918F-9989-EF06-62F4-9F0107BF095B}"/>
              </a:ext>
            </a:extLst>
          </p:cNvPr>
          <p:cNvSpPr txBox="1"/>
          <p:nvPr/>
        </p:nvSpPr>
        <p:spPr>
          <a:xfrm>
            <a:off x="4677971" y="2742592"/>
            <a:ext cx="2836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Data Explorations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C699F9-24AD-4D86-BD11-E3AF92E89225}"/>
              </a:ext>
            </a:extLst>
          </p:cNvPr>
          <p:cNvSpPr txBox="1"/>
          <p:nvPr/>
        </p:nvSpPr>
        <p:spPr>
          <a:xfrm>
            <a:off x="8626107" y="2771304"/>
            <a:ext cx="2836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Descriptive </a:t>
            </a:r>
            <a:r>
              <a:rPr lang="en-US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Statiscs</a:t>
            </a:r>
            <a:endParaRPr lang="en-US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B88252-5F01-8B89-3B29-4964C0829FE2}"/>
              </a:ext>
            </a:extLst>
          </p:cNvPr>
          <p:cNvSpPr txBox="1"/>
          <p:nvPr/>
        </p:nvSpPr>
        <p:spPr>
          <a:xfrm>
            <a:off x="1088859" y="4891440"/>
            <a:ext cx="28360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Univariate/Bivariate/ Multivariate Analysis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4D1E9A-DE68-940C-CA84-59465482B500}"/>
              </a:ext>
            </a:extLst>
          </p:cNvPr>
          <p:cNvSpPr txBox="1"/>
          <p:nvPr/>
        </p:nvSpPr>
        <p:spPr>
          <a:xfrm>
            <a:off x="4677971" y="4849118"/>
            <a:ext cx="2836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Visualizations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7D4C38-6358-F116-D602-089EF074AE43}"/>
              </a:ext>
            </a:extLst>
          </p:cNvPr>
          <p:cNvSpPr txBox="1"/>
          <p:nvPr/>
        </p:nvSpPr>
        <p:spPr>
          <a:xfrm>
            <a:off x="8626107" y="4849118"/>
            <a:ext cx="28360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Jupyter</a:t>
            </a:r>
            <a:r>
              <a:rPr lang="en-US" sz="2000" dirty="0">
                <a:solidFill>
                  <a:schemeClr val="bg1"/>
                </a:solidFill>
                <a:latin typeface="Georgia" panose="02040502050405020303" pitchFamily="18" charset="0"/>
              </a:rPr>
              <a:t> Notebook containing comments and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262074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840FAC-2D64-B09F-E435-8759571A2A51}"/>
              </a:ext>
            </a:extLst>
          </p:cNvPr>
          <p:cNvSpPr/>
          <p:nvPr/>
        </p:nvSpPr>
        <p:spPr>
          <a:xfrm>
            <a:off x="5970493" y="0"/>
            <a:ext cx="6221507" cy="6762466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667CDC-B27E-8368-2C53-5FCC6A1317EB}"/>
              </a:ext>
            </a:extLst>
          </p:cNvPr>
          <p:cNvSpPr txBox="1"/>
          <p:nvPr/>
        </p:nvSpPr>
        <p:spPr>
          <a:xfrm>
            <a:off x="5437239" y="199247"/>
            <a:ext cx="5970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Georgia" panose="02040502050405020303" pitchFamily="18" charset="0"/>
              </a:rPr>
              <a:t>-- Data Description --</a:t>
            </a:r>
            <a:endParaRPr lang="en-US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8" name="object 5">
            <a:extLst>
              <a:ext uri="{FF2B5EF4-FFF2-40B4-BE49-F238E27FC236}">
                <a16:creationId xmlns:a16="http://schemas.microsoft.com/office/drawing/2014/main" id="{372988D6-EF4C-6CFD-B1A9-562FB4C9B5A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8787" y="181815"/>
            <a:ext cx="1781175" cy="523875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8E58BE7-EFFD-A6A5-684C-6FFC8E3D4C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278267"/>
              </p:ext>
            </p:extLst>
          </p:nvPr>
        </p:nvGraphicFramePr>
        <p:xfrm>
          <a:off x="248787" y="1172479"/>
          <a:ext cx="11726903" cy="551724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334616">
                  <a:extLst>
                    <a:ext uri="{9D8B030D-6E8A-4147-A177-3AD203B41FA5}">
                      <a16:colId xmlns:a16="http://schemas.microsoft.com/office/drawing/2014/main" val="2454124966"/>
                    </a:ext>
                  </a:extLst>
                </a:gridCol>
                <a:gridCol w="8392287">
                  <a:extLst>
                    <a:ext uri="{9D8B030D-6E8A-4147-A177-3AD203B41FA5}">
                      <a16:colId xmlns:a16="http://schemas.microsoft.com/office/drawing/2014/main" val="3520341431"/>
                    </a:ext>
                  </a:extLst>
                </a:gridCol>
              </a:tblGrid>
              <a:tr h="289119">
                <a:tc>
                  <a:txBody>
                    <a:bodyPr/>
                    <a:lstStyle/>
                    <a:p>
                      <a:r>
                        <a:rPr lang="en-US" dirty="0"/>
                        <a:t>Column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465389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r>
                        <a:rPr lang="en-US"/>
                        <a:t>Trip_ID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 identifier for each trip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2236811"/>
                  </a:ext>
                </a:extLst>
              </a:tr>
              <a:tr h="712897">
                <a:tc>
                  <a:txBody>
                    <a:bodyPr/>
                    <a:lstStyle/>
                    <a:p>
                      <a:r>
                        <a:rPr lang="en-US"/>
                        <a:t>Mode_of_Transport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of transport used: Bus, Train, Ferry, or Tram (includes inconsistencies)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0958766"/>
                  </a:ext>
                </a:extLst>
              </a:tr>
              <a:tr h="499028">
                <a:tc>
                  <a:txBody>
                    <a:bodyPr/>
                    <a:lstStyle/>
                    <a:p>
                      <a:r>
                        <a:rPr lang="en-US"/>
                        <a:t>Departure_Station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Station where the trip starts (contains whitespace errors)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4108942"/>
                  </a:ext>
                </a:extLst>
              </a:tr>
              <a:tr h="499028">
                <a:tc>
                  <a:txBody>
                    <a:bodyPr/>
                    <a:lstStyle/>
                    <a:p>
                      <a:r>
                        <a:rPr lang="en-US"/>
                        <a:t>Arrival_Station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Station where the trip ends (inconsistent casing)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7161335"/>
                  </a:ext>
                </a:extLst>
              </a:tr>
              <a:tr h="499028">
                <a:tc>
                  <a:txBody>
                    <a:bodyPr/>
                    <a:lstStyle/>
                    <a:p>
                      <a:r>
                        <a:rPr lang="en-US"/>
                        <a:t>Departure_Time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Exact date and time when the trip departed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7343256"/>
                  </a:ext>
                </a:extLst>
              </a:tr>
              <a:tr h="499028">
                <a:tc>
                  <a:txBody>
                    <a:bodyPr/>
                    <a:lstStyle/>
                    <a:p>
                      <a:r>
                        <a:rPr lang="en-US"/>
                        <a:t>Passenger_Count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Number of passengers on the trip (includes missing values)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4232515"/>
                  </a:ext>
                </a:extLst>
              </a:tr>
              <a:tr h="712897">
                <a:tc>
                  <a:txBody>
                    <a:bodyPr/>
                    <a:lstStyle/>
                    <a:p>
                      <a:r>
                        <a:rPr lang="en-US"/>
                        <a:t>Fare_Amount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Amount paid by the passengers for the trip (includes missing values)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6513737"/>
                  </a:ext>
                </a:extLst>
              </a:tr>
              <a:tr h="499028">
                <a:tc>
                  <a:txBody>
                    <a:bodyPr/>
                    <a:lstStyle/>
                    <a:p>
                      <a:r>
                        <a:rPr lang="en-US"/>
                        <a:t>Trip_Duration_Minutes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Duration of the trip in minutes (includes missing values)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1241055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r>
                        <a:rPr lang="en-US"/>
                        <a:t>Trip_Date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Date on which the trip occurred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408321"/>
                  </a:ext>
                </a:extLst>
              </a:tr>
              <a:tr h="499028">
                <a:tc>
                  <a:txBody>
                    <a:bodyPr/>
                    <a:lstStyle/>
                    <a:p>
                      <a:r>
                        <a:rPr lang="en-US"/>
                        <a:t>Day_of_Week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Day of the week on which the trip occurred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153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872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ase_Study_TEMPLATE.potx" id="{CAAA9D9D-9F8E-4BAE-8507-F87B963397A8}" vid="{7700894B-E0E2-4557-8006-F88BF5FB3D6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ase_Study_TEMPLATE.potx" id="{CAAA9D9D-9F8E-4BAE-8507-F87B963397A8}" vid="{E903FB66-8D45-4344-B0FD-A7E2B2EAEB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Case_Study_TEMPLATE</Template>
  <TotalTime>82</TotalTime>
  <Words>374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Georgia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Dolapo</dc:creator>
  <cp:lastModifiedBy>Daniel Dolapo</cp:lastModifiedBy>
  <cp:revision>1</cp:revision>
  <dcterms:created xsi:type="dcterms:W3CDTF">2025-06-27T10:57:42Z</dcterms:created>
  <dcterms:modified xsi:type="dcterms:W3CDTF">2025-06-27T12:19:47Z</dcterms:modified>
</cp:coreProperties>
</file>

<file path=docProps/thumbnail.jpeg>
</file>